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3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0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Home.png"/>
          <p:cNvPicPr>
            <a:picLocks noChangeAspect="1"/>
          </p:cNvPicPr>
          <p:nvPr/>
        </p:nvPicPr>
        <p:blipFill>
          <a:blip r:embed="rId2"/>
          <a:srcRect t="-93973"/>
          <a:stretch>
            <a:fillRect/>
          </a:stretch>
        </p:blipFill>
        <p:spPr>
          <a:xfrm>
            <a:off x="179294" y="1183341"/>
            <a:ext cx="8787384" cy="527672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13" y="2168338"/>
            <a:ext cx="8307387" cy="1619250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513" y="3810000"/>
            <a:ext cx="8307387" cy="753036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04/03/2013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DirectionalButtons-RightOnl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266" y="533400"/>
            <a:ext cx="752475" cy="3524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466850"/>
            <a:ext cx="8308039" cy="1128432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7224" y="2623296"/>
            <a:ext cx="4717676" cy="38312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3" y="2770187"/>
            <a:ext cx="3429093" cy="35768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04/03/2013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182880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04/03/2013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298140" y="1169894"/>
            <a:ext cx="3671047" cy="52760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2880" y="1169894"/>
            <a:ext cx="8787384" cy="210670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182880" y="3281082"/>
            <a:ext cx="8787384" cy="3174582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3329268"/>
            <a:ext cx="8346141" cy="1014132"/>
          </a:xfrm>
        </p:spPr>
        <p:txBody>
          <a:bodyPr anchor="b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4343399"/>
            <a:ext cx="8346141" cy="190976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04/03/2013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3835212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0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04/03/2013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182880" y="1179576"/>
            <a:ext cx="3671047" cy="220531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2015983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182880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04/03/2013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VerticalTC.png"/>
          <p:cNvPicPr>
            <a:picLocks noChangeAspect="1"/>
          </p:cNvPicPr>
          <p:nvPr/>
        </p:nvPicPr>
        <p:blipFill>
          <a:blip r:embed="rId2"/>
          <a:srcRect t="-93650"/>
          <a:stretch>
            <a:fillRect/>
          </a:stretch>
        </p:blipFill>
        <p:spPr>
          <a:xfrm>
            <a:off x="7445188" y="1178128"/>
            <a:ext cx="1524000" cy="5275339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0705" y="1398494"/>
            <a:ext cx="1447800" cy="4849906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1398494"/>
            <a:ext cx="6669087" cy="4849906"/>
          </a:xfrm>
        </p:spPr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04/03/2013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04/03/2013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" y="1179576"/>
            <a:ext cx="8787384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Picture 5" descr="DirectionalButtons-LeftOnlyOn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488" y="538163"/>
            <a:ext cx="752475" cy="352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8308975" cy="349175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04/03/2013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TCFull.png"/>
          <p:cNvPicPr>
            <a:picLocks noChangeAspect="1"/>
          </p:cNvPicPr>
          <p:nvPr/>
        </p:nvPicPr>
        <p:blipFill>
          <a:blip r:embed="rId2"/>
          <a:srcRect l="-198711"/>
          <a:stretch>
            <a:fillRect/>
          </a:stretch>
        </p:blipFill>
        <p:spPr>
          <a:xfrm>
            <a:off x="177999" y="1179576"/>
            <a:ext cx="8788373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buClr>
                <a:schemeClr val="bg1"/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buClr>
                <a:schemeClr val="bg1"/>
              </a:buClr>
              <a:defRPr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04/03/2013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SectionH.png"/>
          <p:cNvPicPr>
            <a:picLocks noChangeAspect="1"/>
          </p:cNvPicPr>
          <p:nvPr/>
        </p:nvPicPr>
        <p:blipFill>
          <a:blip r:embed="rId2"/>
          <a:srcRect r="-91875"/>
          <a:stretch>
            <a:fillRect/>
          </a:stretch>
        </p:blipFill>
        <p:spPr>
          <a:xfrm>
            <a:off x="182880" y="1179576"/>
            <a:ext cx="8785105" cy="527608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429000"/>
            <a:ext cx="6591300" cy="1371600"/>
          </a:xfrm>
        </p:spPr>
        <p:txBody>
          <a:bodyPr anchor="b" anchorCtr="0"/>
          <a:lstStyle>
            <a:lvl1pPr algn="r">
              <a:defRPr sz="4800" b="0" cap="none" baseline="0"/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4800599"/>
            <a:ext cx="6591300" cy="1066801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04/03/2013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859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3214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04/03/2013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859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752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752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04/03/2013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04/03/2013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04/03/2013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Cap.png"/>
          <p:cNvPicPr>
            <a:picLocks noChangeAspect="1"/>
          </p:cNvPicPr>
          <p:nvPr/>
        </p:nvPicPr>
        <p:blipFill>
          <a:blip r:embed="rId2"/>
          <a:srcRect b="-135871"/>
          <a:stretch>
            <a:fillRect/>
          </a:stretch>
        </p:blipFill>
        <p:spPr>
          <a:xfrm>
            <a:off x="182880" y="1179575"/>
            <a:ext cx="4228522" cy="5274037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369794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2341" y="1600200"/>
            <a:ext cx="4101353" cy="4652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3697941" cy="3415834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600"/>
              </a:spcBef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04/03/2013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2.png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925" y="2770188"/>
            <a:ext cx="8308975" cy="3478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DF66AD8-BC4A-4004-9882-414398D930CA}" type="datetimeFigureOut">
              <a:rPr lang="en-US" smtClean="0"/>
              <a:t>04/03/2013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HomeButton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52450" y="526116"/>
            <a:ext cx="457200" cy="352425"/>
          </a:xfrm>
          <a:prstGeom prst="rect">
            <a:avLst/>
          </a:prstGeom>
        </p:spPr>
      </p:pic>
      <p:pic>
        <p:nvPicPr>
          <p:cNvPr id="10" name="Picture 9" descr="DirectionalButtons-Full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826188" y="526116"/>
            <a:ext cx="752475" cy="3524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  <p:sldLayoutId id="2147483805" r:id="rId12"/>
    <p:sldLayoutId id="2147483806" r:id="rId13"/>
    <p:sldLayoutId id="2147483807" r:id="rId14"/>
    <p:sldLayoutId id="2147483808" r:id="rId15"/>
    <p:sldLayoutId id="2147483809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Communication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588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communication differences between men and women: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Women are more likely to respond to someone’s negative feelings with understanding while men tend to offer advice on solving it. </a:t>
            </a:r>
          </a:p>
          <a:p>
            <a:r>
              <a:rPr lang="en-US" dirty="0" smtClean="0"/>
              <a:t>Women may feel that a problem-solving response belittles her feelings.                                                     </a:t>
            </a:r>
          </a:p>
          <a:p>
            <a:pPr marL="0" indent="0">
              <a:buNone/>
            </a:pPr>
            <a:r>
              <a:rPr lang="en-US" dirty="0" smtClean="0"/>
              <a:t>       “I feel fat.”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“Why don’t you join the gym?”</a:t>
            </a:r>
          </a:p>
          <a:p>
            <a:r>
              <a:rPr lang="en-US" dirty="0" smtClean="0"/>
              <a:t>Men may feel that women deny the uniqueness of his feelings.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“My boss doesn’t appreciate me.”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“I know, sometimes I feel the same way.” </a:t>
            </a:r>
          </a:p>
          <a:p>
            <a:pPr>
              <a:buFontTx/>
              <a:buChar char="-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61906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Women tend to engage in more overlapping speech (</a:t>
            </a:r>
            <a:r>
              <a:rPr lang="en-US" dirty="0" err="1" smtClean="0"/>
              <a:t>e.g</a:t>
            </a:r>
            <a:r>
              <a:rPr lang="en-US" dirty="0" smtClean="0"/>
              <a:t> yup, uh-huh, right, no kidding). </a:t>
            </a:r>
          </a:p>
          <a:p>
            <a:r>
              <a:rPr lang="en-US" dirty="0" smtClean="0"/>
              <a:t>Men tend to interrupt and change the topic more frequently while women tend to be more inclusive, asking for the other person’s opinion.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754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solution?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Just being aware of gender differences can improve communication.  </a:t>
            </a:r>
          </a:p>
          <a:p>
            <a:r>
              <a:rPr lang="en-US" dirty="0" smtClean="0"/>
              <a:t>Attribution styles also matter (remember FAE &amp; SSB?).</a:t>
            </a:r>
          </a:p>
          <a:p>
            <a:r>
              <a:rPr lang="en-US" dirty="0" smtClean="0"/>
              <a:t>Fundamental Attribution Error: when you someone’s </a:t>
            </a:r>
            <a:r>
              <a:rPr lang="en-US" dirty="0" err="1" smtClean="0"/>
              <a:t>behaviour</a:t>
            </a:r>
            <a:r>
              <a:rPr lang="en-US" dirty="0" smtClean="0"/>
              <a:t> is to his/her disposition rather than the situation.</a:t>
            </a:r>
          </a:p>
          <a:p>
            <a:r>
              <a:rPr lang="en-US" dirty="0" smtClean="0"/>
              <a:t>Self-Serving Bias: when you attribute your successes to your disposition but failures to the situation. </a:t>
            </a:r>
            <a:endParaRPr lang="en-US" dirty="0"/>
          </a:p>
          <a:p>
            <a:r>
              <a:rPr lang="en-US" dirty="0" smtClean="0"/>
              <a:t>What type of attribution style would be the healthiest for a relationship? </a:t>
            </a:r>
          </a:p>
          <a:p>
            <a:pPr marL="0" indent="0">
              <a:buNone/>
            </a:pPr>
            <a:r>
              <a:rPr lang="en-US" dirty="0" smtClean="0"/>
              <a:t>-Attributing positive </a:t>
            </a:r>
            <a:r>
              <a:rPr lang="en-US" dirty="0" err="1" smtClean="0"/>
              <a:t>behaviour</a:t>
            </a:r>
            <a:r>
              <a:rPr lang="en-US" dirty="0" smtClean="0"/>
              <a:t> to disposition and negative </a:t>
            </a:r>
            <a:r>
              <a:rPr lang="en-US" dirty="0" err="1" smtClean="0"/>
              <a:t>behaviour</a:t>
            </a:r>
            <a:r>
              <a:rPr lang="en-US" dirty="0" smtClean="0"/>
              <a:t> to the situation. </a:t>
            </a:r>
          </a:p>
        </p:txBody>
      </p:sp>
    </p:spTree>
    <p:extLst>
      <p:ext uri="{BB962C8B-B14F-4D97-AF65-F5344CB8AC3E}">
        <p14:creationId xmlns:p14="http://schemas.microsoft.com/office/powerpoint/2010/main" val="2814377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po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Expo">
      <a:maj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Expo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3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93000"/>
                <a:satMod val="130000"/>
              </a:schemeClr>
            </a:gs>
            <a:gs pos="60000">
              <a:schemeClr val="phClr">
                <a:tint val="80000"/>
                <a:shade val="93000"/>
                <a:satMod val="130000"/>
              </a:schemeClr>
            </a:gs>
            <a:gs pos="100000">
              <a:schemeClr val="phClr"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34925" cap="flat" cmpd="sng" algn="ctr"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86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C0C0C0">
                <a:alpha val="75000"/>
              </a:srgbClr>
            </a:innerShdw>
            <a:outerShdw blurRad="63500" dist="38100" dir="5400000" sx="105000" sy="105000" algn="br" rotWithShape="0">
              <a:srgbClr val="000000">
                <a:alpha val="30000"/>
              </a:srgbClr>
            </a:outerShdw>
          </a:effectLst>
        </a:effectStyle>
        <a:effectStyle>
          <a:effectLst>
            <a:innerShdw blurRad="50800" dist="25400" dir="16200000">
              <a:srgbClr val="C0C0C0">
                <a:alpha val="75000"/>
              </a:srgbClr>
            </a:innerShdw>
            <a:reflection blurRad="63500" stA="40000" endPos="50000" dist="127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1739</TotalTime>
  <Words>235</Words>
  <Application>Microsoft Macintosh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Expo</vt:lpstr>
      <vt:lpstr>Communication Style</vt:lpstr>
      <vt:lpstr>Some communication differences between men and women:</vt:lpstr>
      <vt:lpstr>Continued</vt:lpstr>
      <vt:lpstr>What is the solution?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Style</dc:title>
  <dc:creator>Microsoft Office User</dc:creator>
  <cp:lastModifiedBy>Microsoft Office User</cp:lastModifiedBy>
  <cp:revision>6</cp:revision>
  <dcterms:created xsi:type="dcterms:W3CDTF">2013-03-04T09:47:29Z</dcterms:created>
  <dcterms:modified xsi:type="dcterms:W3CDTF">2013-03-05T14:47:12Z</dcterms:modified>
</cp:coreProperties>
</file>